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29"/>
  </p:notesMasterIdLst>
  <p:handoutMasterIdLst>
    <p:handoutMasterId r:id="rId30"/>
  </p:handoutMasterIdLst>
  <p:sldIdLst>
    <p:sldId id="296" r:id="rId2"/>
    <p:sldId id="279" r:id="rId3"/>
    <p:sldId id="290" r:id="rId4"/>
    <p:sldId id="264" r:id="rId5"/>
    <p:sldId id="261" r:id="rId6"/>
    <p:sldId id="300" r:id="rId7"/>
    <p:sldId id="302" r:id="rId8"/>
    <p:sldId id="306" r:id="rId9"/>
    <p:sldId id="305" r:id="rId10"/>
    <p:sldId id="304" r:id="rId11"/>
    <p:sldId id="299" r:id="rId12"/>
    <p:sldId id="311" r:id="rId13"/>
    <p:sldId id="313" r:id="rId14"/>
    <p:sldId id="277" r:id="rId15"/>
    <p:sldId id="278" r:id="rId16"/>
    <p:sldId id="291" r:id="rId17"/>
    <p:sldId id="293" r:id="rId18"/>
    <p:sldId id="294" r:id="rId19"/>
    <p:sldId id="276" r:id="rId20"/>
    <p:sldId id="284" r:id="rId21"/>
    <p:sldId id="312" r:id="rId22"/>
    <p:sldId id="273" r:id="rId23"/>
    <p:sldId id="281" r:id="rId24"/>
    <p:sldId id="274" r:id="rId25"/>
    <p:sldId id="308" r:id="rId26"/>
    <p:sldId id="271" r:id="rId27"/>
    <p:sldId id="275" r:id="rId28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77" autoAdjust="0"/>
    <p:restoredTop sz="94660"/>
  </p:normalViewPr>
  <p:slideViewPr>
    <p:cSldViewPr>
      <p:cViewPr varScale="1">
        <p:scale>
          <a:sx n="62" d="100"/>
          <a:sy n="62" d="100"/>
        </p:scale>
        <p:origin x="160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>
              <a:defRPr/>
            </a:pPr>
            <a:fld id="{CEBE06A0-C31C-415F-92AF-2517A611ADE8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>
              <a:defRPr/>
            </a:pPr>
            <a:fld id="{2D7F2012-6A59-4876-BA4A-3D47365EB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23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EBBB53-EEDF-4FE8-84B4-D7B7855E6A2A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AC0E2B-8AC7-4C89-B0B2-1E316FA47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99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</a:ln>
          <a:effectLst/>
        </p:spPr>
        <p:txBody>
          <a:bodyPr wrap="square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8AFC0F-644D-4CEB-AECA-C3F9EDCDEF1F}" type="slidenum">
              <a:rPr lang="en-US" smtClean="0">
                <a:effectLst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effectLst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>
          <a:xfrm>
            <a:off x="1170517" y="698182"/>
            <a:ext cx="4682067" cy="34909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</p:spPr>
        <p:txBody>
          <a:bodyPr wrap="none" lIns="93319" tIns="46660" rIns="93319" bIns="46660" anchor="ctr"/>
          <a:lstStyle/>
          <a:p>
            <a:endParaRPr lang="en-US">
              <a:effectLst/>
              <a:latin typeface="Calibri" pitchFamily="34" charset="0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/>
          </p:nvPr>
        </p:nvSpPr>
        <p:spPr>
          <a:noFill/>
          <a:effectLst/>
        </p:spPr>
        <p:txBody>
          <a:bodyPr wrap="none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ffectLst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9DC889-1B44-43C6-A2F8-1F54B803C66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170517" y="698182"/>
            <a:ext cx="4682067" cy="34909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324" tIns="46662" rIns="93324" bIns="46662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BBAC0E2B-8AC7-4C89-B0B2-1E316FA47B49}" type="slidenum">
              <a:rPr lang="en-US" smtClean="0">
                <a:effectLst/>
              </a:rPr>
              <a:t>6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0954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C0E2B-8AC7-4C89-B0B2-1E316FA47B49}" type="slidenum">
              <a:rPr lang="en-US" smtClean="0">
                <a:effectLst/>
              </a:rPr>
              <a:t>7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082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BBAC0E2B-8AC7-4C89-B0B2-1E316FA47B49}" type="slidenum">
              <a:rPr lang="en-US" smtClean="0">
                <a:solidFill>
                  <a:prstClr val="black"/>
                </a:solidFill>
              </a:r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52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BBAC0E2B-8AC7-4C89-B0B2-1E316FA47B49}" type="slidenum">
              <a:rPr lang="en-US" smtClean="0">
                <a:solidFill>
                  <a:prstClr val="black"/>
                </a:solidFill>
              </a:r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52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BBAC0E2B-8AC7-4C89-B0B2-1E316FA47B49}" type="slidenum">
              <a:rPr lang="en-US" smtClean="0">
                <a:solidFill>
                  <a:prstClr val="black"/>
                </a:solidFill>
              </a:r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5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86947E-C435-4B14-A062-4AAFAE24D6CC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8A8641C7-200B-4307-BD47-B2A7E6BFD6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A8D40-A049-48FA-9456-8FEABB9AA6A9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2070D-26DD-499D-993D-887FFF3EA4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33D8D0-0B3B-46A3-8428-F7C11783EDEB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A6156-D122-461E-B1FE-E94A32AD48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F43C7F-8B01-4641-9EF1-2A5B0EE992AE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5986BA82-AF44-411E-A532-1339052AA7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2C6731-5EEA-4394-B5D7-158C07B914F4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0320-2CF8-4FC5-BB67-E29475F5CC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350983-068E-4A23-B1B0-0F1ED0F1BB97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B0F4C-DA4D-4456-AE0D-5D96C2FC30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9C4EC4-EE1E-46A1-A6EC-4C26203D4F83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766A2AA5-806B-49E3-AF0B-B4AF0FD33B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342525-70D4-46F6-B44E-A4E49757D6A0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C5A75A-CE78-485F-88B1-455108C7FC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4C5C04-BFA0-463E-AAE1-07FCC63031EF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988D0-B662-4BEA-8F62-E2E2BAF29B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6A9A70-D646-4864-80E8-930715B307E4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CA43B-E359-4B4A-AD48-4125B42B8E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13DB9-092D-4F1E-9B71-BA1C58466AFA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549AC-22EC-4CB1-AB3A-3BF00D852E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D390A12-D89A-43CD-B0AD-C8EC79CA3414}" type="datetimeFigureOut">
              <a:rPr lang="en-US" smtClean="0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868CADF-B310-4B9B-9D2E-AB3C31624A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 advClick="0">
    <p:fad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ews.com/education/k12/middle-schools/california/charte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ews.com/education/k12/middle-schools/california/chart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hyperlink" Target="http://www.mycpms.net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mycpms.blogspot.com/2019/09/tigers-tale-college-prep-blog-subscrib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584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762000" y="685800"/>
            <a:ext cx="7407275" cy="1828800"/>
          </a:xfrm>
          <a:effectLst/>
        </p:spPr>
        <p:txBody>
          <a:bodyPr lIns="90000" tIns="46800" rIns="90000" bIns="46800">
            <a:normAutofit fontScale="90000"/>
          </a:bodyPr>
          <a:lstStyle/>
          <a:p>
            <a:pPr algn="l" defTabSz="457200" eaLnBrk="1" fontAlgn="auto" hangingPunct="1">
              <a:spcAft>
                <a:spcPct val="0"/>
              </a:spcAft>
              <a:buClr>
                <a:srgbClr val="003366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 u="sng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GB" sz="6000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  <a:t>ollege </a:t>
            </a:r>
            <a:br>
              <a:rPr lang="en-GB" sz="6000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</a:br>
            <a:r>
              <a:rPr lang="en-GB" sz="6000" u="sng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en-GB" sz="6000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  <a:t>reparatory</a:t>
            </a:r>
            <a:br>
              <a:rPr lang="en-GB" sz="6000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</a:br>
            <a:r>
              <a:rPr lang="en-GB" sz="6000" u="sng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en-GB" sz="6000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  <a:t>iddle </a:t>
            </a:r>
            <a:br>
              <a:rPr lang="en-GB" sz="6000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</a:br>
            <a:r>
              <a:rPr lang="en-GB" sz="6000" u="sng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GB" sz="6000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  <a:t>chool</a:t>
            </a:r>
            <a:br>
              <a:rPr lang="en-GB" sz="2000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</a:br>
            <a:br>
              <a:rPr lang="en-GB" sz="2000" dirty="0">
                <a:solidFill>
                  <a:srgbClr val="003366"/>
                </a:solidFill>
                <a:effectLst/>
                <a:ea typeface="Arial Unicode MS" pitchFamily="34" charset="-128"/>
                <a:cs typeface="Arial Unicode MS" pitchFamily="34" charset="-128"/>
              </a:rPr>
            </a:br>
            <a:endParaRPr lang="en-GB" sz="6000" dirty="0">
              <a:solidFill>
                <a:srgbClr val="003366"/>
              </a:solidFill>
              <a:effectLst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077200" cy="1752600"/>
          </a:xfrm>
          <a:effectLst/>
        </p:spPr>
        <p:txBody>
          <a:bodyPr>
            <a:normAutofit/>
          </a:bodyPr>
          <a:lstStyle/>
          <a:p>
            <a:pPr algn="ctr" eaLnBrk="1" fontAlgn="auto" hangingPunct="1">
              <a:spcAft>
                <a:spcPct val="0"/>
              </a:spcAft>
              <a:buFont typeface="Wingdings 2"/>
              <a:buNone/>
            </a:pPr>
            <a:endParaRPr lang="en-GB" dirty="0">
              <a:effectLst/>
            </a:endParaRPr>
          </a:p>
          <a:p>
            <a:pPr algn="ctr" eaLnBrk="1" fontAlgn="auto" hangingPunct="1">
              <a:spcAft>
                <a:spcPct val="0"/>
              </a:spcAft>
              <a:buFont typeface="Wingdings 2"/>
              <a:buNone/>
            </a:pPr>
            <a:r>
              <a:rPr lang="en-GB" b="1" i="1" dirty="0">
                <a:solidFill>
                  <a:schemeClr val="tx1"/>
                </a:solidFill>
                <a:effectLst/>
              </a:rPr>
              <a:t>“A Nurturing Community for the Middle School Learner.”</a:t>
            </a:r>
            <a:endParaRPr lang="en-US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>
          <a:xfrm>
            <a:off x="4648200" y="5599113"/>
            <a:ext cx="3886200" cy="642937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>
            <a:spAutoFit/>
          </a:bodyPr>
          <a:lstStyle/>
          <a:p>
            <a:pPr defTabSz="457200">
              <a:buClr>
                <a:srgbClr val="003366"/>
              </a:buClr>
              <a:buSzTx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3366"/>
                </a:solidFill>
                <a:effectLst/>
                <a:latin typeface="Gill Sans MT"/>
                <a:ea typeface="Arial Unicode MS" pitchFamily="34" charset="-128"/>
                <a:cs typeface="Arial Unicode MS" pitchFamily="34" charset="-128"/>
              </a:rPr>
              <a:t>Christina M. Callaway, M.A., PPS</a:t>
            </a:r>
          </a:p>
          <a:p>
            <a:pPr defTabSz="457200">
              <a:buClr>
                <a:srgbClr val="003366"/>
              </a:buClr>
              <a:buSzTx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3366"/>
                </a:solidFill>
                <a:effectLst/>
                <a:latin typeface="Gill Sans MT"/>
                <a:ea typeface="Arial Unicode MS" pitchFamily="34" charset="-128"/>
                <a:cs typeface="Arial Unicode MS" pitchFamily="34" charset="-128"/>
              </a:rPr>
              <a:t>Mitchell S. Miller, M.A., Ed.S., PPS</a:t>
            </a:r>
          </a:p>
        </p:txBody>
      </p:sp>
      <p:pic>
        <p:nvPicPr>
          <p:cNvPr id="9221" name="Picture 5" descr="CPMS_Tiger_logo_final_[1]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8800" y="1371600"/>
            <a:ext cx="2970630" cy="2438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66944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45" presetClass="entr" presetSubtype="0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202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084957"/>
      </p:ext>
    </p:extLst>
  </p:cSld>
  <p:clrMapOvr>
    <a:masterClrMapping/>
  </p:clrMapOvr>
  <p:transition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66" y="228600"/>
            <a:ext cx="8686800" cy="12954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/>
              </a:rPr>
              <a:t>history of strong Academic Achievement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368166" y="1600200"/>
            <a:ext cx="8534400" cy="731838"/>
          </a:xfrm>
          <a:prstGeom prst="rect">
            <a:avLst/>
          </a:prstGeom>
          <a:effectLst/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r>
              <a:rPr lang="en-GB" sz="2400" b="1" u="sng" dirty="0">
                <a:solidFill>
                  <a:prstClr val="black"/>
                </a:solidFill>
              </a:rPr>
              <a:t>California Assessment of Student Performance  and Progress </a:t>
            </a:r>
          </a:p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r>
              <a:rPr lang="en-GB" sz="2400" b="1" u="sng" dirty="0">
                <a:solidFill>
                  <a:prstClr val="black"/>
                </a:solidFill>
              </a:rPr>
              <a:t>(CAASPP - 2024)</a:t>
            </a:r>
          </a:p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endParaRPr lang="en-GB" sz="2400" b="1" u="sng" dirty="0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368166" y="6400800"/>
            <a:ext cx="8534400" cy="304800"/>
          </a:xfrm>
          <a:prstGeom prst="rect">
            <a:avLst/>
          </a:prstGeom>
          <a:effectLst/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r>
              <a:rPr lang="en-GB" sz="2800" b="1" dirty="0">
                <a:solidFill>
                  <a:prstClr val="black"/>
                </a:solidFill>
              </a:rPr>
              <a:t>% - Met or Exceeded State Standards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756579"/>
              </p:ext>
            </p:extLst>
          </p:nvPr>
        </p:nvGraphicFramePr>
        <p:xfrm>
          <a:off x="253384" y="2819401"/>
          <a:ext cx="8686800" cy="33832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880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85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4314">
                <a:tc>
                  <a:txBody>
                    <a:bodyPr/>
                    <a:lstStyle/>
                    <a:p>
                      <a:pPr algn="ctr"/>
                      <a:endParaRPr lang="en-US" sz="3600" u="sng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State</a:t>
                      </a:r>
                      <a:endParaRPr lang="en-US" sz="2400" u="sng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County</a:t>
                      </a:r>
                      <a:endParaRPr lang="en-US" sz="2400" u="sng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sng" dirty="0">
                          <a:solidFill>
                            <a:srgbClr val="FFFF00"/>
                          </a:solidFill>
                          <a:effectLst/>
                        </a:rPr>
                        <a:t>CPMS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effectLst/>
                        </a:rPr>
                        <a:t>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</a:rPr>
                        <a:t>47.0%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</a:rPr>
                        <a:t>52.2%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</a:rPr>
                        <a:t>46.5%</a:t>
                      </a:r>
                      <a:endParaRPr lang="en-US" sz="3600" u="sng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>
                          <a:solidFill>
                            <a:srgbClr val="FF0000"/>
                          </a:solidFill>
                          <a:effectLst/>
                        </a:rPr>
                        <a:t>85.3%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440335"/>
                  </a:ext>
                </a:extLst>
              </a:tr>
              <a:tr h="906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effectLst/>
                        </a:rPr>
                        <a:t>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</a:rPr>
                        <a:t>35.5%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</a:rPr>
                        <a:t>40.5%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</a:rPr>
                        <a:t>36.8%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>
                          <a:solidFill>
                            <a:srgbClr val="FF0000"/>
                          </a:solidFill>
                          <a:effectLst/>
                        </a:rPr>
                        <a:t>76.3%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16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effectLst/>
                        </a:rPr>
                        <a:t>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</a:rPr>
                        <a:t>30.7%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</a:rPr>
                        <a:t>35.5%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</a:rPr>
                        <a:t>32.5%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effectLst/>
                        </a:rPr>
                        <a:t>72.2%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49391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66" y="228600"/>
            <a:ext cx="8686800" cy="12954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/>
              </a:rPr>
              <a:t>history of strong Academic Achievement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368166" y="1371600"/>
            <a:ext cx="8534400" cy="960438"/>
          </a:xfrm>
          <a:prstGeom prst="rect">
            <a:avLst/>
          </a:prstGeom>
          <a:effectLst/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r>
              <a:rPr lang="en-GB" sz="2400" b="1" u="sng" dirty="0">
                <a:solidFill>
                  <a:prstClr val="black"/>
                </a:solidFill>
              </a:rPr>
              <a:t>U.S. News and World Report</a:t>
            </a:r>
          </a:p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r>
              <a:rPr lang="en-GB" sz="2400" b="1" u="sng" dirty="0">
                <a:solidFill>
                  <a:prstClr val="black"/>
                </a:solidFill>
              </a:rPr>
              <a:t>College Prep #8 Best Charter Middle School in California</a:t>
            </a:r>
          </a:p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r>
              <a:rPr lang="en-GB" sz="2200" b="1" i="1" u="sng" dirty="0">
                <a:solidFill>
                  <a:prstClr val="black"/>
                </a:solidFill>
              </a:rPr>
              <a:t>(#64 Middle School in the State)</a:t>
            </a:r>
            <a:endParaRPr lang="en-GB" sz="2200" b="1" u="sng" dirty="0">
              <a:solidFill>
                <a:prstClr val="black"/>
              </a:solidFill>
            </a:endParaRPr>
          </a:p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endParaRPr lang="en-GB" sz="2400" b="1" u="sng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t="42314" r="13109" b="35284"/>
          <a:stretch/>
        </p:blipFill>
        <p:spPr>
          <a:xfrm>
            <a:off x="1092066" y="3124200"/>
            <a:ext cx="6952339" cy="1676399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53769" r="11267" b="19451"/>
          <a:stretch/>
        </p:blipFill>
        <p:spPr>
          <a:xfrm>
            <a:off x="3603772" y="4646115"/>
            <a:ext cx="2063188" cy="22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0161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66" y="228600"/>
            <a:ext cx="8686800" cy="12954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/>
              </a:rPr>
              <a:t>history of strong Academic Achievement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368166" y="1371600"/>
            <a:ext cx="8534400" cy="960438"/>
          </a:xfrm>
          <a:prstGeom prst="rect">
            <a:avLst/>
          </a:prstGeom>
          <a:effectLst/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r>
              <a:rPr lang="en-GB" sz="2800" b="1" u="sng" dirty="0">
                <a:solidFill>
                  <a:prstClr val="black"/>
                </a:solidFill>
              </a:rPr>
              <a:t>California State AND National</a:t>
            </a:r>
          </a:p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r>
              <a:rPr lang="en-GB" sz="2800" b="1" u="sng" dirty="0">
                <a:solidFill>
                  <a:prstClr val="black"/>
                </a:solidFill>
              </a:rPr>
              <a:t>Schools To Watch </a:t>
            </a:r>
          </a:p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r>
              <a:rPr lang="en-GB" sz="2800" b="1" u="sng" dirty="0">
                <a:solidFill>
                  <a:prstClr val="black"/>
                </a:solidFill>
              </a:rPr>
              <a:t>(2023)</a:t>
            </a:r>
          </a:p>
          <a:p>
            <a:pPr marL="0" indent="0" algn="ctr" fontAlgn="auto">
              <a:buClr>
                <a:srgbClr val="F0A22E"/>
              </a:buClr>
              <a:buFont typeface="Wingdings 2"/>
              <a:buNone/>
            </a:pPr>
            <a:endParaRPr lang="en-GB" sz="2400" b="1" u="sng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52" y="3124200"/>
            <a:ext cx="2949428" cy="29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8391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What We Offer at CPMS: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An Academically </a:t>
            </a:r>
            <a:r>
              <a:rPr lang="en-US" sz="3600" b="1" i="1" u="sng" dirty="0">
                <a:solidFill>
                  <a:schemeClr val="tx1"/>
                </a:solidFill>
              </a:rPr>
              <a:t>Demanding</a:t>
            </a:r>
            <a:r>
              <a:rPr lang="en-US" sz="3600" b="1" dirty="0">
                <a:solidFill>
                  <a:schemeClr val="tx1"/>
                </a:solidFill>
              </a:rPr>
              <a:t> Program with a Strong </a:t>
            </a:r>
            <a:r>
              <a:rPr lang="en-US" sz="3600" b="1" u="sng" dirty="0">
                <a:solidFill>
                  <a:schemeClr val="tx1"/>
                </a:solidFill>
              </a:rPr>
              <a:t>Literacy</a:t>
            </a:r>
            <a:r>
              <a:rPr lang="en-US" sz="3600" b="1" dirty="0">
                <a:solidFill>
                  <a:schemeClr val="tx1"/>
                </a:solidFill>
              </a:rPr>
              <a:t> Base.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Yes, we do assign a fair amount of </a:t>
            </a:r>
            <a:r>
              <a:rPr lang="en-US" b="1" u="sng" dirty="0">
                <a:solidFill>
                  <a:schemeClr val="tx1"/>
                </a:solidFill>
              </a:rPr>
              <a:t>homework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A Positive </a:t>
            </a:r>
            <a:r>
              <a:rPr lang="en-US" sz="3600" b="1" u="sng" dirty="0">
                <a:solidFill>
                  <a:schemeClr val="tx1"/>
                </a:solidFill>
              </a:rPr>
              <a:t>College-Bound</a:t>
            </a:r>
            <a:r>
              <a:rPr lang="en-US" sz="3600" b="1" dirty="0">
                <a:solidFill>
                  <a:schemeClr val="tx1"/>
                </a:solidFill>
              </a:rPr>
              <a:t> Focus</a:t>
            </a:r>
          </a:p>
          <a:p>
            <a:pPr>
              <a:buFont typeface="Wingdings" pitchFamily="2" charset="2"/>
              <a:buChar char="Ø"/>
            </a:pPr>
            <a:r>
              <a:rPr lang="en-US" sz="3600" b="1" u="sng" dirty="0">
                <a:solidFill>
                  <a:schemeClr val="tx1"/>
                </a:solidFill>
              </a:rPr>
              <a:t>Small</a:t>
            </a:r>
            <a:r>
              <a:rPr lang="en-US" sz="3600" b="1" dirty="0">
                <a:solidFill>
                  <a:schemeClr val="tx1"/>
                </a:solidFill>
              </a:rPr>
              <a:t> Class Size</a:t>
            </a:r>
          </a:p>
          <a:p>
            <a:pPr lvl="1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25</a:t>
            </a:r>
            <a:r>
              <a:rPr lang="en-US" b="1" dirty="0">
                <a:solidFill>
                  <a:schemeClr val="tx1"/>
                </a:solidFill>
              </a:rPr>
              <a:t> students per Class</a:t>
            </a:r>
          </a:p>
          <a:p>
            <a:pPr>
              <a:buFont typeface="Wingdings" pitchFamily="2" charset="2"/>
              <a:buChar char="Ø"/>
            </a:pPr>
            <a:r>
              <a:rPr lang="en-US" sz="3600" b="1" u="sng" dirty="0">
                <a:solidFill>
                  <a:schemeClr val="tx1"/>
                </a:solidFill>
              </a:rPr>
              <a:t>Differentiated</a:t>
            </a:r>
            <a:r>
              <a:rPr lang="en-US" sz="3600" b="1" dirty="0">
                <a:solidFill>
                  <a:schemeClr val="tx1"/>
                </a:solidFill>
              </a:rPr>
              <a:t> Instruction</a:t>
            </a:r>
          </a:p>
          <a:p>
            <a:pPr>
              <a:buFont typeface="Wingdings" pitchFamily="2" charset="2"/>
              <a:buChar char="Ø"/>
            </a:pPr>
            <a:r>
              <a:rPr lang="en-US" sz="3600" b="1" u="sng" dirty="0">
                <a:solidFill>
                  <a:schemeClr val="tx1"/>
                </a:solidFill>
              </a:rPr>
              <a:t>Data-Driven</a:t>
            </a:r>
            <a:r>
              <a:rPr lang="en-US" sz="3600" b="1" dirty="0">
                <a:solidFill>
                  <a:schemeClr val="tx1"/>
                </a:solidFill>
              </a:rPr>
              <a:t> Decision Making</a:t>
            </a:r>
          </a:p>
          <a:p>
            <a:pPr>
              <a:buFont typeface="Wingdings" pitchFamily="2" charset="2"/>
              <a:buChar char="Ø"/>
            </a:pPr>
            <a:r>
              <a:rPr lang="en-US" sz="3600" b="1" u="sng" dirty="0">
                <a:solidFill>
                  <a:schemeClr val="tx1"/>
                </a:solidFill>
              </a:rPr>
              <a:t>Technologically</a:t>
            </a:r>
            <a:r>
              <a:rPr lang="en-US" sz="3600" b="1" dirty="0">
                <a:solidFill>
                  <a:schemeClr val="tx1"/>
                </a:solidFill>
              </a:rPr>
              <a:t> Integrated Learning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Google Classroom Learning Management System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Online Curriculum/Platforms</a:t>
            </a:r>
          </a:p>
          <a:p>
            <a:pPr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2</a:t>
            </a:r>
            <a:r>
              <a:rPr lang="en-US" b="1" u="sng">
                <a:solidFill>
                  <a:schemeClr val="tx1"/>
                </a:solidFill>
              </a:rPr>
              <a:t>:1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Chromebooks</a:t>
            </a:r>
          </a:p>
        </p:txBody>
      </p:sp>
      <p:pic>
        <p:nvPicPr>
          <p:cNvPr id="7" name="Picture 5" descr="C:\Users\Hipfreek\AppData\Local\Microsoft\Windows\Temporary Internet Files\Content.IE5\VG1V9RUF\MC90005481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2827" y="5516578"/>
            <a:ext cx="1561173" cy="134142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Hipfreek\AppData\Local\Microsoft\Windows\Temporary Internet Files\Content.IE5\CH2QHSR6\MP900439392[1]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3066"/>
            <a:ext cx="9144000" cy="68710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What We Offer at CPMS: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2283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u="sng" dirty="0">
                <a:solidFill>
                  <a:schemeClr val="tx1"/>
                </a:solidFill>
              </a:rPr>
              <a:t>Full Compliment</a:t>
            </a:r>
            <a:r>
              <a:rPr lang="en-US" sz="3600" b="1" dirty="0">
                <a:solidFill>
                  <a:schemeClr val="tx1"/>
                </a:solidFill>
              </a:rPr>
              <a:t> of Core Subject Matter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California State Standards 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Technologically Advanced Curriculum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Focus on Foundational Skills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Enrichment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Supports for Student Success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Grade Level Electives</a:t>
            </a:r>
          </a:p>
          <a:p>
            <a:pPr marL="457200" lvl="1" indent="0">
              <a:buNone/>
            </a:pPr>
            <a:endParaRPr lang="en-US" sz="3600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600" b="1" u="sng" dirty="0">
                <a:solidFill>
                  <a:schemeClr val="tx1"/>
                </a:solidFill>
              </a:rPr>
              <a:t>Preparation</a:t>
            </a:r>
            <a:r>
              <a:rPr lang="en-US" sz="3600" b="1" dirty="0">
                <a:solidFill>
                  <a:schemeClr val="tx1"/>
                </a:solidFill>
              </a:rPr>
              <a:t> for High School-Level Coursework</a:t>
            </a:r>
            <a:endParaRPr lang="en-US" b="1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Study Skills/Organization Skills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Articulation with Local High Schools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What We Offer at CPMS: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College Prep maintains 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chemeClr val="tx1"/>
                </a:solidFill>
              </a:rPr>
              <a:t>HIGH EXPECTATIONS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for 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chemeClr val="tx1"/>
                </a:solidFill>
              </a:rPr>
              <a:t>ALL STUDENTS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The rigorous college preparatory curriculum is challenging and students should come 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chemeClr val="tx1"/>
                </a:solidFill>
              </a:rPr>
              <a:t>PREPARED to WORK HARD &amp; SUCCEED!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327393"/>
            <a:ext cx="1620050" cy="183605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244219"/>
      </p:ext>
    </p:extLst>
  </p:cSld>
  <p:clrMapOvr>
    <a:masterClrMapping/>
  </p:clrMapOvr>
  <p:transition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</a:rPr>
              <a:t>What We Offer at CPMS: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5143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A  </a:t>
            </a:r>
            <a:r>
              <a:rPr lang="en-US" sz="3600" b="1" u="sng" dirty="0">
                <a:solidFill>
                  <a:schemeClr val="tx1"/>
                </a:solidFill>
              </a:rPr>
              <a:t>Single School Culture</a:t>
            </a:r>
            <a:r>
              <a:rPr lang="en-US" sz="3600" b="1" dirty="0">
                <a:solidFill>
                  <a:schemeClr val="tx1"/>
                </a:solidFill>
              </a:rPr>
              <a:t> Organized for Learning.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Tiger Pride!!!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CPMS Dress Code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Development of Good </a:t>
            </a:r>
            <a:r>
              <a:rPr lang="en-US" sz="3600" b="1" u="sng" dirty="0">
                <a:solidFill>
                  <a:schemeClr val="tx1"/>
                </a:solidFill>
              </a:rPr>
              <a:t>Character</a:t>
            </a:r>
            <a:r>
              <a:rPr lang="en-US" sz="3600" b="1" dirty="0">
                <a:solidFill>
                  <a:schemeClr val="tx1"/>
                </a:solidFill>
              </a:rPr>
              <a:t> and Positive </a:t>
            </a:r>
            <a:r>
              <a:rPr lang="en-US" sz="3600" b="1" u="sng" dirty="0">
                <a:solidFill>
                  <a:schemeClr val="tx1"/>
                </a:solidFill>
              </a:rPr>
              <a:t>Citizenship</a:t>
            </a:r>
            <a:r>
              <a:rPr lang="en-US" sz="3600" b="1" dirty="0">
                <a:solidFill>
                  <a:schemeClr val="tx1"/>
                </a:solidFill>
              </a:rPr>
              <a:t> for the 21</a:t>
            </a:r>
            <a:r>
              <a:rPr lang="en-US" sz="3600" b="1" baseline="30000" dirty="0">
                <a:solidFill>
                  <a:schemeClr val="tx1"/>
                </a:solidFill>
              </a:rPr>
              <a:t>st</a:t>
            </a:r>
            <a:r>
              <a:rPr lang="en-US" sz="3600" b="1" dirty="0">
                <a:solidFill>
                  <a:schemeClr val="tx1"/>
                </a:solidFill>
              </a:rPr>
              <a:t> century.</a:t>
            </a:r>
            <a:endParaRPr lang="en-US" b="1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BULLIES </a:t>
            </a:r>
            <a:r>
              <a:rPr lang="en-US" b="1" u="sng" dirty="0">
                <a:solidFill>
                  <a:schemeClr val="tx1"/>
                </a:solidFill>
              </a:rPr>
              <a:t>BEWARE</a:t>
            </a:r>
            <a:r>
              <a:rPr lang="en-US" b="1" dirty="0">
                <a:solidFill>
                  <a:schemeClr val="tx1"/>
                </a:solidFill>
              </a:rPr>
              <a:t>!!!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Home – School </a:t>
            </a:r>
            <a:r>
              <a:rPr lang="en-US" sz="3600" b="1" u="sng" dirty="0">
                <a:solidFill>
                  <a:schemeClr val="tx1"/>
                </a:solidFill>
              </a:rPr>
              <a:t>Partnership.</a:t>
            </a:r>
            <a:endParaRPr lang="en-US" b="1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Collaboration</a:t>
            </a:r>
            <a:r>
              <a:rPr lang="en-US" b="1" dirty="0">
                <a:solidFill>
                  <a:schemeClr val="tx1"/>
                </a:solidFill>
              </a:rPr>
              <a:t> with Community Organizations.</a:t>
            </a:r>
          </a:p>
        </p:txBody>
      </p:sp>
      <p:pic>
        <p:nvPicPr>
          <p:cNvPr id="16408" name="Picture 24" descr="C:\Users\Hipfreek\AppData\Local\Microsoft\Windows\Temporary Internet Files\Content.IE5\VG1V9RUF\MC90029586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948" y="2057400"/>
            <a:ext cx="1463039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5615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9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4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4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What We Offer at CPMS: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u="sng" dirty="0">
                <a:solidFill>
                  <a:schemeClr val="tx1"/>
                </a:solidFill>
              </a:rPr>
              <a:t>Positive Behavior Supports</a:t>
            </a:r>
          </a:p>
          <a:p>
            <a:pPr lvl="1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Recognize, Reward, Reinforce</a:t>
            </a:r>
          </a:p>
          <a:p>
            <a:pPr lvl="1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PREP Tickets/Drawings</a:t>
            </a:r>
          </a:p>
          <a:p>
            <a:pPr lvl="2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Prepared</a:t>
            </a:r>
          </a:p>
          <a:p>
            <a:pPr lvl="2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Respectful</a:t>
            </a:r>
          </a:p>
          <a:p>
            <a:pPr lvl="2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Engaged</a:t>
            </a:r>
          </a:p>
          <a:p>
            <a:pPr lvl="2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Professional</a:t>
            </a:r>
          </a:p>
          <a:p>
            <a:pPr lvl="1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College Bound Celebrations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Tigers Den (Homeroom: Character/Skill Building)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Student Government Association (SGA)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Parent-Teacher-Student-Association (PTSA)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English Language Advisory Council (ELAC)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8" y="18288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14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2060"/>
                </a:solidFill>
              </a:rPr>
              <a:t>What We Offer at CPMS: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Traditional School Calendar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55-minute Bell Schedule (Gr 6-8)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Block Schedule (Gr 5)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Quarter System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Lunch Service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After-School Tutorial (optional)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After-School Activities</a:t>
            </a:r>
            <a:endParaRPr lang="en-US" b="1" dirty="0">
              <a:solidFill>
                <a:schemeClr val="tx1"/>
              </a:solidFill>
            </a:endParaRPr>
          </a:p>
          <a:p>
            <a:pPr algn="ctr">
              <a:buFont typeface="Wingdings 2" pitchFamily="18" charset="2"/>
              <a:buNone/>
            </a:pPr>
            <a:endParaRPr lang="en-US" sz="3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414" name="Picture 6" descr="C:\Users\Hipfreek\AppData\Local\Microsoft\Windows\Temporary Internet Files\Content.IE5\M37076EH\MM900356758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603500"/>
            <a:ext cx="1905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Presentation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endParaRPr lang="en-US" b="1" dirty="0"/>
          </a:p>
          <a:p>
            <a:pPr>
              <a:buFont typeface="Arial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Who are We?</a:t>
            </a:r>
          </a:p>
          <a:p>
            <a:pPr>
              <a:buFont typeface="Arial" pitchFamily="34" charset="0"/>
              <a:buChar char="•"/>
            </a:pPr>
            <a:endParaRPr lang="en-US" sz="36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What is a Charter School?</a:t>
            </a:r>
          </a:p>
          <a:p>
            <a:pPr>
              <a:buFont typeface="Arial" pitchFamily="34" charset="0"/>
              <a:buChar char="•"/>
            </a:pPr>
            <a:endParaRPr lang="en-US" sz="36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What is Offered at CPMS?</a:t>
            </a:r>
          </a:p>
          <a:p>
            <a:pPr>
              <a:buFont typeface="Arial" pitchFamily="34" charset="0"/>
              <a:buChar char="•"/>
            </a:pPr>
            <a:endParaRPr lang="en-US" sz="36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How to Enroll?</a:t>
            </a:r>
          </a:p>
          <a:p>
            <a:endParaRPr lang="en-US" dirty="0"/>
          </a:p>
        </p:txBody>
      </p:sp>
      <p:pic>
        <p:nvPicPr>
          <p:cNvPr id="1026" name="Picture 2" descr="C:\Users\Hipfreek\AppData\Local\Microsoft\Windows\Temporary Internet Files\Content.IE5\VG1V9RUF\MC90038395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0845">
            <a:off x="6386030" y="1852478"/>
            <a:ext cx="2514600" cy="204039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College Prep in Middle School???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You may be wondering:</a:t>
            </a:r>
          </a:p>
          <a:p>
            <a:pPr marL="457200" lvl="1" indent="0" algn="ctr">
              <a:buNone/>
            </a:pPr>
            <a:r>
              <a:rPr lang="en-US" b="1" u="sng" dirty="0">
                <a:solidFill>
                  <a:schemeClr val="tx1"/>
                </a:solidFill>
              </a:rPr>
              <a:t>“Is middle school too early to start preparing </a:t>
            </a:r>
          </a:p>
          <a:p>
            <a:pPr marL="457200" lvl="1" indent="0" algn="ctr">
              <a:buNone/>
            </a:pPr>
            <a:r>
              <a:rPr lang="en-US" b="1" u="sng" dirty="0">
                <a:solidFill>
                  <a:schemeClr val="tx1"/>
                </a:solidFill>
              </a:rPr>
              <a:t>for high school and beyond???”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10357"/>
            <a:ext cx="2733675" cy="33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938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California college admissions (2025)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5181600"/>
          </a:xfrm>
        </p:spPr>
        <p:txBody>
          <a:bodyPr>
            <a:noAutofit/>
          </a:bodyPr>
          <a:lstStyle/>
          <a:p>
            <a:pPr algn="just"/>
            <a:r>
              <a:rPr lang="en-US" sz="1600" i="0" dirty="0">
                <a:solidFill>
                  <a:srgbClr val="414141"/>
                </a:solidFill>
                <a:effectLst/>
                <a:latin typeface="+mj-lt"/>
              </a:rPr>
              <a:t>At just shy of 300,000 graduate and undergraduate students across its 10 campuses,      </a:t>
            </a:r>
            <a:r>
              <a:rPr lang="en-US" sz="1600" i="0" u="sng" dirty="0">
                <a:solidFill>
                  <a:srgbClr val="414141"/>
                </a:solidFill>
                <a:effectLst/>
                <a:latin typeface="+mj-lt"/>
              </a:rPr>
              <a:t>the University of California enrolled the biggest and most diverse student body in its history for fall 2024.</a:t>
            </a:r>
          </a:p>
          <a:p>
            <a:pPr marL="0" indent="0" algn="just">
              <a:buNone/>
            </a:pPr>
            <a:endParaRPr lang="en-US" sz="600" i="0" u="sng" dirty="0">
              <a:solidFill>
                <a:srgbClr val="414141"/>
              </a:solidFill>
              <a:effectLst/>
              <a:latin typeface="+mj-lt"/>
            </a:endParaRPr>
          </a:p>
          <a:p>
            <a:r>
              <a:rPr lang="en-US" sz="1600" i="0" u="sng" dirty="0">
                <a:solidFill>
                  <a:srgbClr val="1B1B1B"/>
                </a:solidFill>
                <a:effectLst/>
                <a:latin typeface="+mj-lt"/>
              </a:rPr>
              <a:t>UC San Diego received a record 160,150 applications from prospective students seeking to enroll this fall as freshmen or transfers</a:t>
            </a:r>
            <a:r>
              <a:rPr lang="en-US" sz="1600" i="0" dirty="0">
                <a:solidFill>
                  <a:srgbClr val="1B1B1B"/>
                </a:solidFill>
                <a:effectLst/>
                <a:latin typeface="+mj-lt"/>
              </a:rPr>
              <a:t>, the second-highest figure among the nine undergrad campuses </a:t>
            </a:r>
            <a:r>
              <a:rPr lang="en-US" sz="1600" dirty="0">
                <a:solidFill>
                  <a:srgbClr val="1B1B1B"/>
                </a:solidFill>
                <a:latin typeface="+mj-lt"/>
              </a:rPr>
              <a:t>in the University of California system.  </a:t>
            </a:r>
            <a:r>
              <a:rPr lang="en-US" sz="1600" u="sng" dirty="0">
                <a:solidFill>
                  <a:srgbClr val="1B1B1B"/>
                </a:solidFill>
                <a:latin typeface="+mj-lt"/>
              </a:rPr>
              <a:t>Only UCLA attracted more interest, drawing 173,297 fall applications.</a:t>
            </a:r>
          </a:p>
          <a:p>
            <a:pPr algn="l"/>
            <a:endParaRPr lang="en-US" sz="600" i="0" u="sng" dirty="0">
              <a:solidFill>
                <a:srgbClr val="414141"/>
              </a:solidFill>
              <a:effectLst/>
              <a:latin typeface="+mj-lt"/>
            </a:endParaRPr>
          </a:p>
          <a:p>
            <a:pPr algn="just"/>
            <a:r>
              <a:rPr lang="en-US" sz="1600" i="0" dirty="0">
                <a:solidFill>
                  <a:srgbClr val="414141"/>
                </a:solidFill>
                <a:effectLst/>
                <a:latin typeface="+mj-lt"/>
              </a:rPr>
              <a:t>Among undergraduates, there were significant gains for in-state students, transfers and students from underrepresented groups, highlighting years of partnership between UC and the state to increase opportunity for Californians. </a:t>
            </a:r>
            <a:r>
              <a:rPr lang="en-US" sz="1600" i="0" u="sng" dirty="0">
                <a:solidFill>
                  <a:srgbClr val="414141"/>
                </a:solidFill>
                <a:effectLst/>
                <a:latin typeface="+mj-lt"/>
              </a:rPr>
              <a:t>In all, UC undergraduate enrollment rose by 1.2 percent to land at 236,070.</a:t>
            </a:r>
          </a:p>
          <a:p>
            <a:pPr marL="0" indent="0" algn="just">
              <a:buNone/>
            </a:pPr>
            <a:endParaRPr lang="en-US" sz="600" i="0" u="sng" dirty="0">
              <a:solidFill>
                <a:srgbClr val="414141"/>
              </a:solidFill>
              <a:effectLst/>
              <a:latin typeface="+mj-lt"/>
            </a:endParaRPr>
          </a:p>
          <a:p>
            <a:pPr algn="just"/>
            <a:r>
              <a:rPr lang="en-US" sz="1600" b="0" i="0" u="sng" dirty="0">
                <a:solidFill>
                  <a:srgbClr val="001D35"/>
                </a:solidFill>
                <a:effectLst/>
                <a:latin typeface="+mj-lt"/>
              </a:rPr>
              <a:t>To enroll in a UC for Fall 2025, applicants must complete 15 "a-g" college preparatory courses with a minimum GPA of 3.0 (California residents) or 3.4 (non-residents), with no grade lower than a C,</a:t>
            </a:r>
            <a:r>
              <a:rPr lang="en-US" sz="1600" b="0" i="0" dirty="0">
                <a:solidFill>
                  <a:srgbClr val="001D35"/>
                </a:solidFill>
                <a:effectLst/>
                <a:latin typeface="+mj-lt"/>
              </a:rPr>
              <a:t> and meet subject requirements in areas like English, math, science, history, and a second language.</a:t>
            </a:r>
            <a:endParaRPr lang="en-US" sz="1600" b="1" dirty="0">
              <a:latin typeface="+mj-lt"/>
            </a:endParaRPr>
          </a:p>
          <a:p>
            <a:pPr marL="0" indent="0" algn="just">
              <a:buNone/>
            </a:pPr>
            <a:endParaRPr lang="en-US" sz="600" b="0" i="0" dirty="0">
              <a:solidFill>
                <a:srgbClr val="001D35"/>
              </a:solidFill>
              <a:effectLst/>
              <a:latin typeface="+mj-lt"/>
            </a:endParaRPr>
          </a:p>
          <a:p>
            <a:pPr algn="just"/>
            <a:r>
              <a:rPr lang="en-US" sz="1600" b="0" i="0" dirty="0">
                <a:solidFill>
                  <a:srgbClr val="001D35"/>
                </a:solidFill>
                <a:effectLst/>
                <a:latin typeface="+mj-lt"/>
              </a:rPr>
              <a:t>The California Community Colleges (CCC) projects that 1.48 million students will enroll in the fall of 2024–2025. </a:t>
            </a:r>
            <a:r>
              <a:rPr lang="en-US" sz="1600" b="0" i="0" u="sng" dirty="0">
                <a:solidFill>
                  <a:srgbClr val="001D35"/>
                </a:solidFill>
                <a:effectLst/>
                <a:latin typeface="+mj-lt"/>
              </a:rPr>
              <a:t>The CCC is the largest postsecondary education system in the United States. </a:t>
            </a:r>
            <a:endParaRPr lang="en-US" sz="1600" b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9435493"/>
      </p:ext>
    </p:extLst>
  </p:cSld>
  <p:clrMapOvr>
    <a:masterClrMapping/>
  </p:clrMapOvr>
  <p:transition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rgbClr val="002060"/>
                </a:solidFill>
              </a:rPr>
              <a:t>Enrollment For 2025 - 2026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3340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Online Intent to Enroll Application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rgbClr val="0070C0"/>
                </a:solidFill>
                <a:hlinkClick r:id="rId2"/>
              </a:rPr>
              <a:t>www.MyCPMS.net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“Enrollment” Tab</a:t>
            </a:r>
          </a:p>
          <a:p>
            <a:pPr lvl="1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DUE </a:t>
            </a:r>
            <a:r>
              <a:rPr lang="en-US" b="1" i="1" u="sng" dirty="0">
                <a:solidFill>
                  <a:schemeClr val="tx1"/>
                </a:solidFill>
              </a:rPr>
              <a:t>March 17</a:t>
            </a:r>
            <a:r>
              <a:rPr lang="en-US" b="1" i="1" u="sng" baseline="30000" dirty="0">
                <a:solidFill>
                  <a:schemeClr val="tx1"/>
                </a:solidFill>
              </a:rPr>
              <a:t>th</a:t>
            </a:r>
            <a:r>
              <a:rPr lang="en-US" b="1" i="1" u="sng" dirty="0">
                <a:solidFill>
                  <a:schemeClr val="tx1"/>
                </a:solidFill>
              </a:rPr>
              <a:t> by 3:00 pm (No Exceptions)</a:t>
            </a:r>
            <a:endParaRPr lang="en-US" b="1" i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b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Lottery</a:t>
            </a:r>
          </a:p>
          <a:p>
            <a:pPr lvl="1">
              <a:buFont typeface="Wingdings" pitchFamily="2" charset="2"/>
              <a:buChar char="Ø"/>
            </a:pPr>
            <a:r>
              <a:rPr lang="en-US" b="1" u="sng" dirty="0">
                <a:solidFill>
                  <a:schemeClr val="tx1"/>
                </a:solidFill>
              </a:rPr>
              <a:t>Completed</a:t>
            </a:r>
            <a:r>
              <a:rPr lang="en-US" b="1" dirty="0">
                <a:solidFill>
                  <a:schemeClr val="tx1"/>
                </a:solidFill>
              </a:rPr>
              <a:t> Applications&gt; </a:t>
            </a:r>
            <a:r>
              <a:rPr lang="en-US" b="1" u="sng" dirty="0">
                <a:solidFill>
                  <a:schemeClr val="tx1"/>
                </a:solidFill>
              </a:rPr>
              <a:t>Available</a:t>
            </a:r>
            <a:r>
              <a:rPr lang="en-US" b="1" dirty="0">
                <a:solidFill>
                  <a:schemeClr val="tx1"/>
                </a:solidFill>
              </a:rPr>
              <a:t> Spaces</a:t>
            </a:r>
          </a:p>
          <a:p>
            <a:pPr lvl="1">
              <a:buFont typeface="Wingdings" pitchFamily="2" charset="2"/>
              <a:buChar char="Ø"/>
            </a:pPr>
            <a:r>
              <a:rPr lang="en-US" b="1" i="1" u="sng" dirty="0">
                <a:solidFill>
                  <a:schemeClr val="tx1"/>
                </a:solidFill>
              </a:rPr>
              <a:t>Friday, March 21</a:t>
            </a:r>
            <a:r>
              <a:rPr lang="en-US" b="1" i="1" u="sng" baseline="30000" dirty="0">
                <a:solidFill>
                  <a:schemeClr val="tx1"/>
                </a:solidFill>
              </a:rPr>
              <a:t>st</a:t>
            </a:r>
            <a:r>
              <a:rPr lang="en-US" b="1" i="1" u="sng" dirty="0">
                <a:solidFill>
                  <a:schemeClr val="tx1"/>
                </a:solidFill>
              </a:rPr>
              <a:t>, 2025 at 3:00 p.m.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Determines Enrollment/Waitlist</a:t>
            </a:r>
            <a:endParaRPr lang="en-US" b="1" baseline="30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Applications submitted </a:t>
            </a:r>
            <a:r>
              <a:rPr lang="en-US" b="1" u="sng" dirty="0">
                <a:solidFill>
                  <a:schemeClr val="tx1"/>
                </a:solidFill>
              </a:rPr>
              <a:t>after</a:t>
            </a:r>
            <a:r>
              <a:rPr lang="en-US" b="1" dirty="0">
                <a:solidFill>
                  <a:schemeClr val="tx1"/>
                </a:solidFill>
              </a:rPr>
              <a:t> the lottery window will be placed on the Waitlist (per grade) based upon submission date/time. 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Families will be notified as space becomes available.</a:t>
            </a:r>
          </a:p>
        </p:txBody>
      </p:sp>
      <p:pic>
        <p:nvPicPr>
          <p:cNvPr id="18438" name="Picture 6" descr="C:\Users\Hipfreek\AppData\Local\Microsoft\Windows\Temporary Internet Files\Content.IE5\6GRIT9RL\MC90041359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2286000"/>
            <a:ext cx="1371600" cy="1191607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b="1602"/>
          <a:stretch/>
        </p:blipFill>
        <p:spPr>
          <a:xfrm>
            <a:off x="-1524000" y="0"/>
            <a:ext cx="12344400" cy="6858000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2438400" y="1939470"/>
            <a:ext cx="1371600" cy="422730"/>
          </a:xfrm>
          <a:prstGeom prst="donut">
            <a:avLst>
              <a:gd name="adj" fmla="val 17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5410200" y="2895600"/>
            <a:ext cx="3048000" cy="609600"/>
          </a:xfrm>
          <a:prstGeom prst="donut">
            <a:avLst>
              <a:gd name="adj" fmla="val 11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00787"/>
            <a:ext cx="914400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11955"/>
      </p:ext>
    </p:extLst>
  </p:cSld>
  <p:clrMapOvr>
    <a:masterClrMapping/>
  </p:clrMapOvr>
  <p:transition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900069287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53400" y="6059135"/>
            <a:ext cx="3048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2060"/>
                </a:solidFill>
              </a:rPr>
              <a:t>Enrollment For 2025 - 2026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618038"/>
          </a:xfrm>
          <a:effectLst/>
        </p:spPr>
        <p:txBody>
          <a:bodyPr>
            <a:normAutofit fontScale="70000" lnSpcReduction="20000"/>
            <a:scene3d>
              <a:camera prst="obliqueTopRight"/>
              <a:lightRig rig="threePt" dir="t"/>
            </a:scene3d>
          </a:bodyPr>
          <a:lstStyle/>
          <a:p>
            <a:pPr algn="ctr">
              <a:buFont typeface="Wingdings 2" pitchFamily="18" charset="2"/>
              <a:buNone/>
            </a:pPr>
            <a:r>
              <a:rPr lang="en-US" sz="7200" b="1" u="sng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www.MyCPMS.net</a:t>
            </a:r>
          </a:p>
          <a:p>
            <a:pPr algn="ctr"/>
            <a:endParaRPr lang="en-US" sz="3600" b="1" dirty="0">
              <a:solidFill>
                <a:srgbClr val="00206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All Things CPMS, All The Time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Enrollment Info/Dress Code Info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School Calendar/Bell Schedule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Teacher Directory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Student Handbook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Parent Portal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ParentSquare</a:t>
            </a:r>
            <a:endParaRPr lang="en-US" sz="3600" b="1" dirty="0">
              <a:solidFill>
                <a:srgbClr val="00206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PTSA/SGA/ELAC/SELPA Info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Student Resources</a:t>
            </a:r>
            <a:endParaRPr lang="en-US" sz="36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>
              <a:buFont typeface="Wingdings 2" pitchFamily="18" charset="2"/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94" y="4780988"/>
            <a:ext cx="2157412" cy="2157412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2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22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22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92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922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922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922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922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459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-381000" y="-228600"/>
            <a:ext cx="9906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44988"/>
      </p:ext>
    </p:extLst>
  </p:cSld>
  <p:clrMapOvr>
    <a:masterClrMapping/>
  </p:clrMapOvr>
  <p:transition advClick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rgbClr val="002060"/>
                </a:solidFill>
              </a:rPr>
              <a:t>Enrollment For 2025 - 2026</a:t>
            </a:r>
            <a:endParaRPr lang="en-US" sz="3700" dirty="0">
              <a:solidFill>
                <a:srgbClr val="002060"/>
              </a:solidFill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dirty="0"/>
          </a:p>
        </p:txBody>
      </p:sp>
      <p:pic>
        <p:nvPicPr>
          <p:cNvPr id="20484" name="Picture 10" descr="C:\Users\Chris\AppData\Local\Microsoft\Windows\Temporary Internet Files\Content.IE5\0I5YMYQE\MPj0439381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 rot="20748030">
            <a:off x="250690" y="4520878"/>
            <a:ext cx="27547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lackadder ITC" pitchFamily="82" charset="0"/>
              </a:rPr>
              <a:t>Literacy Rocks!!!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133600"/>
            <a:ext cx="796884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18" charset="2"/>
              <a:buNone/>
            </a:pPr>
            <a:endParaRPr lang="en-US" sz="1200" dirty="0"/>
          </a:p>
          <a:p>
            <a:pPr eaLnBrk="1" hangingPunct="1"/>
            <a:r>
              <a:rPr lang="en-US" sz="3400" dirty="0">
                <a:solidFill>
                  <a:schemeClr val="bg1"/>
                </a:solidFill>
                <a:effectLst/>
                <a:sym typeface="Wingdings" pitchFamily="2" charset="2"/>
              </a:rPr>
              <a:t> </a:t>
            </a:r>
            <a:r>
              <a:rPr lang="en-US" sz="3400" dirty="0">
                <a:solidFill>
                  <a:schemeClr val="bg1"/>
                </a:solidFill>
                <a:effectLst/>
              </a:rPr>
              <a:t>First Day of School </a:t>
            </a:r>
            <a:r>
              <a:rPr lang="en-US" sz="3400" dirty="0">
                <a:solidFill>
                  <a:schemeClr val="bg1"/>
                </a:solidFill>
                <a:effectLst/>
                <a:sym typeface="Wingdings" pitchFamily="2" charset="2"/>
              </a:rPr>
              <a:t></a:t>
            </a:r>
            <a:endParaRPr lang="en-US" sz="3400" dirty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J"/>
            </a:pPr>
            <a:endParaRPr lang="en-US" sz="3400" dirty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3400" dirty="0">
                <a:solidFill>
                  <a:schemeClr val="bg1"/>
                </a:solidFill>
              </a:rPr>
              <a:t>	 Tuesday, September 2</a:t>
            </a:r>
            <a:r>
              <a:rPr lang="en-US" sz="3400" baseline="30000" dirty="0">
                <a:solidFill>
                  <a:schemeClr val="bg1"/>
                </a:solidFill>
              </a:rPr>
              <a:t>nd</a:t>
            </a:r>
            <a:r>
              <a:rPr lang="en-US" sz="3400" dirty="0">
                <a:solidFill>
                  <a:schemeClr val="bg1"/>
                </a:solidFill>
              </a:rPr>
              <a:t>, 2025</a:t>
            </a:r>
          </a:p>
          <a:p>
            <a:pPr eaLnBrk="1" hangingPunct="1">
              <a:buFont typeface="Wingdings 2" pitchFamily="18" charset="2"/>
              <a:buNone/>
            </a:pPr>
            <a:endParaRPr lang="en-US" sz="3400" dirty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3400" dirty="0">
                <a:solidFill>
                  <a:schemeClr val="bg1"/>
                </a:solidFill>
              </a:rPr>
              <a:t>                             8:00 a.m. – 2:35 p.m.</a:t>
            </a:r>
            <a:endParaRPr lang="en-US" sz="3200" b="1" dirty="0">
              <a:solidFill>
                <a:schemeClr val="bg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3200" dirty="0">
                <a:solidFill>
                  <a:schemeClr val="bg1"/>
                </a:solidFill>
              </a:rPr>
              <a:t>		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90007502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rgbClr val="002060"/>
                </a:solidFill>
              </a:rPr>
              <a:t>Get Ready to Earn Your Stripes!</a:t>
            </a:r>
          </a:p>
        </p:txBody>
      </p:sp>
      <p:pic>
        <p:nvPicPr>
          <p:cNvPr id="21507" name="Content Placeholder 3" descr="CPMS_Tiger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57517" y="1567003"/>
            <a:ext cx="7781365" cy="4500282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Co-Founders/administrators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410200" cy="4708525"/>
          </a:xfrm>
        </p:spPr>
      </p:pic>
      <p:sp>
        <p:nvSpPr>
          <p:cNvPr id="5" name="TextBox 4"/>
          <p:cNvSpPr txBox="1"/>
          <p:nvPr/>
        </p:nvSpPr>
        <p:spPr>
          <a:xfrm>
            <a:off x="1219200" y="6114365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CPMS Co-Directors</a:t>
            </a:r>
          </a:p>
          <a:p>
            <a:pPr algn="ctr"/>
            <a:r>
              <a:rPr lang="en-US" b="1" dirty="0"/>
              <a:t>Christina M. Callaway &amp; Mitchell S. Miller</a:t>
            </a:r>
          </a:p>
        </p:txBody>
      </p:sp>
    </p:spTree>
    <p:extLst>
      <p:ext uri="{BB962C8B-B14F-4D97-AF65-F5344CB8AC3E}">
        <p14:creationId xmlns:p14="http://schemas.microsoft.com/office/powerpoint/2010/main" val="4714621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002060"/>
                </a:solidFill>
              </a:rPr>
              <a:t>What is a Charter School?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 typeface="Wingdings 2" pitchFamily="18" charset="2"/>
              <a:buNone/>
            </a:pPr>
            <a:endParaRPr lang="en-US" b="1" dirty="0"/>
          </a:p>
          <a:p>
            <a:pPr eaLnBrk="1" hangingPunct="1">
              <a:buFont typeface="Wingdings 2" pitchFamily="18" charset="2"/>
              <a:buNone/>
            </a:pPr>
            <a:r>
              <a:rPr lang="en-US" b="1" dirty="0">
                <a:solidFill>
                  <a:schemeClr val="tx1"/>
                </a:solidFill>
              </a:rPr>
              <a:t>Charter Schools…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Open to the Public;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Publicly Funded;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Tuition-Free;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Must Comply with Both State and Federal Educational Mandates;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Participate in State Testing;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</a:rPr>
              <a:t>Employ Credentialed Teachers.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8" name="Picture 1" descr="C:\Users\Chris\AppData\Local\Microsoft\Windows\Temporary Internet Files\Content.IE5\SAAXG6KC\MCj0407610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447800"/>
            <a:ext cx="22098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>
            <a:noAutofit/>
          </a:bodyPr>
          <a:lstStyle/>
          <a:p>
            <a:pPr algn="ctr" defTabSz="457200"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700" dirty="0">
                <a:solidFill>
                  <a:srgbClr val="002060"/>
                </a:solidFill>
              </a:rPr>
              <a:t>CPMS Charter</a:t>
            </a:r>
            <a:endParaRPr lang="en-GB" sz="3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 lIns="90000" tIns="46800" rIns="90000" bIns="46800">
            <a:normAutofit lnSpcReduction="10000"/>
          </a:bodyPr>
          <a:lstStyle/>
          <a:p>
            <a:pPr marL="341313" indent="-341313" defTabSz="457200" eaLnBrk="1" hangingPunct="1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600" b="1" dirty="0">
                <a:solidFill>
                  <a:schemeClr val="tx1"/>
                </a:solidFill>
              </a:rPr>
              <a:t>State Board of Ed (SBE) Approved</a:t>
            </a:r>
          </a:p>
          <a:p>
            <a:pPr marL="741363" lvl="1" indent="-341313" defTabSz="457200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chemeClr val="tx1"/>
                </a:solidFill>
              </a:rPr>
              <a:t>March 2018</a:t>
            </a:r>
          </a:p>
          <a:p>
            <a:pPr marL="741363" lvl="1" indent="-341313" defTabSz="457200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chemeClr val="tx1"/>
                </a:solidFill>
              </a:rPr>
              <a:t>Authorizer/Oversight</a:t>
            </a:r>
          </a:p>
          <a:p>
            <a:pPr marL="341313" indent="-341313" defTabSz="457200" eaLnBrk="1" hangingPunct="1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3600" b="1" dirty="0">
              <a:solidFill>
                <a:schemeClr val="tx1"/>
              </a:solidFill>
            </a:endParaRPr>
          </a:p>
          <a:p>
            <a:pPr marL="341313" indent="-341313" defTabSz="457200" eaLnBrk="1" hangingPunct="1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600" b="1" dirty="0">
                <a:solidFill>
                  <a:schemeClr val="tx1"/>
                </a:solidFill>
              </a:rPr>
              <a:t>Serving Grades 5-8</a:t>
            </a:r>
          </a:p>
          <a:p>
            <a:pPr marL="341313" indent="-341313" defTabSz="457200" eaLnBrk="1" hangingPunct="1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3600" b="1" dirty="0">
              <a:solidFill>
                <a:schemeClr val="tx1"/>
              </a:solidFill>
            </a:endParaRPr>
          </a:p>
          <a:p>
            <a:pPr marL="341313" indent="-341313" defTabSz="457200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600" b="1" dirty="0">
                <a:solidFill>
                  <a:schemeClr val="tx1"/>
                </a:solidFill>
              </a:rPr>
              <a:t>Direct Funded Charter</a:t>
            </a:r>
          </a:p>
          <a:p>
            <a:pPr marL="341313" indent="-341313" defTabSz="457200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3600" b="1" dirty="0">
              <a:solidFill>
                <a:schemeClr val="tx1"/>
              </a:solidFill>
            </a:endParaRPr>
          </a:p>
          <a:p>
            <a:pPr marL="341313" indent="-341313" defTabSz="457200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600" b="1" dirty="0">
                <a:solidFill>
                  <a:schemeClr val="tx1"/>
                </a:solidFill>
              </a:rPr>
              <a:t>LEA</a:t>
            </a:r>
          </a:p>
          <a:p>
            <a:pPr marL="741363" lvl="1" indent="-341313" defTabSz="457200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chemeClr val="tx1"/>
                </a:solidFill>
              </a:rPr>
              <a:t>Curriculum</a:t>
            </a:r>
          </a:p>
          <a:p>
            <a:pPr marL="741363" lvl="1" indent="-341313" defTabSz="457200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chemeClr val="tx1"/>
                </a:solidFill>
              </a:rPr>
              <a:t>Employment</a:t>
            </a:r>
            <a:endParaRPr lang="en-GB" sz="3600" b="1" dirty="0">
              <a:solidFill>
                <a:schemeClr val="tx1"/>
              </a:solidFill>
            </a:endParaRPr>
          </a:p>
        </p:txBody>
      </p:sp>
      <p:pic>
        <p:nvPicPr>
          <p:cNvPr id="13316" name="Picture 4" descr="MCj042605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876800"/>
            <a:ext cx="20701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angle 2"/>
          <p:cNvSpPr/>
          <p:nvPr/>
        </p:nvSpPr>
        <p:spPr>
          <a:xfrm>
            <a:off x="838200" y="5638800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</a:pPr>
            <a:r>
              <a:rPr lang="en-US" sz="2400" b="1" u="sng" dirty="0">
                <a:latin typeface="Franklin Gothic Book"/>
                <a:cs typeface="Arial"/>
              </a:rPr>
              <a:t>10269 Madrid Way, Spring Valley, CA 91977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29962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</a:rPr>
              <a:t>CPMS: New Modern Facility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3551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tx1"/>
                </a:solidFill>
              </a:rPr>
              <a:t>New Facility (10269 Madrid Way)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tx1"/>
                </a:solidFill>
              </a:rPr>
              <a:t>Occupancy began September 2019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tx1"/>
                </a:solidFill>
              </a:rPr>
              <a:t>Modern, Safe, Designed </a:t>
            </a:r>
            <a:r>
              <a:rPr lang="en-US" sz="2600" b="1" u="sng" dirty="0">
                <a:solidFill>
                  <a:schemeClr val="tx1"/>
                </a:solidFill>
              </a:rPr>
              <a:t>Specifically</a:t>
            </a:r>
            <a:r>
              <a:rPr lang="en-US" sz="2600" b="1" dirty="0">
                <a:solidFill>
                  <a:schemeClr val="tx1"/>
                </a:solidFill>
              </a:rPr>
              <a:t> for Middle School Use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State of the Art Facility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Expansive Program Offerings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Spacious Classrooms (conducive to learning)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Advanced Technological Infrastructure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Turf Playing Field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Safe and Secure Campus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tx1"/>
                </a:solidFill>
              </a:rPr>
              <a:t>2025-26 School Year:  Continued Facility Enhancements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63518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39356"/>
      </p:ext>
    </p:extLst>
  </p:cSld>
  <p:clrMapOvr>
    <a:masterClrMapping/>
  </p:clrMapOvr>
  <p:transition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862186"/>
      </p:ext>
    </p:extLst>
  </p:cSld>
  <p:clrMapOvr>
    <a:masterClrMapping/>
  </p:clrMapOvr>
  <p:transition advClick="0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4744</TotalTime>
  <Words>1008</Words>
  <Application>Microsoft Office PowerPoint</Application>
  <PresentationFormat>On-screen Show (4:3)</PresentationFormat>
  <Paragraphs>203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Unicode MS</vt:lpstr>
      <vt:lpstr>Blackadder ITC</vt:lpstr>
      <vt:lpstr>Calibri</vt:lpstr>
      <vt:lpstr>Franklin Gothic Book</vt:lpstr>
      <vt:lpstr>Franklin Gothic Medium</vt:lpstr>
      <vt:lpstr>Gill Sans MT</vt:lpstr>
      <vt:lpstr>Wingdings</vt:lpstr>
      <vt:lpstr>Wingdings 2</vt:lpstr>
      <vt:lpstr>Trek</vt:lpstr>
      <vt:lpstr>College  Preparatory Middle  School  </vt:lpstr>
      <vt:lpstr>Presentation outcomes</vt:lpstr>
      <vt:lpstr>Co-Founders/administrators</vt:lpstr>
      <vt:lpstr>What is a Charter School?</vt:lpstr>
      <vt:lpstr>CPMS Charter</vt:lpstr>
      <vt:lpstr>PowerPoint Presentation</vt:lpstr>
      <vt:lpstr>CPMS: New Modern Facility</vt:lpstr>
      <vt:lpstr>PowerPoint Presentation</vt:lpstr>
      <vt:lpstr>PowerPoint Presentation</vt:lpstr>
      <vt:lpstr>PowerPoint Presentation</vt:lpstr>
      <vt:lpstr>history of strong Academic Achievement</vt:lpstr>
      <vt:lpstr>history of strong Academic Achievement</vt:lpstr>
      <vt:lpstr>history of strong Academic Achievement</vt:lpstr>
      <vt:lpstr>What We Offer at CPMS:</vt:lpstr>
      <vt:lpstr>What We Offer at CPMS:</vt:lpstr>
      <vt:lpstr>What We Offer at CPMS:</vt:lpstr>
      <vt:lpstr>What We Offer at CPMS:</vt:lpstr>
      <vt:lpstr>What We Offer at CPMS:</vt:lpstr>
      <vt:lpstr>What We Offer at CPMS:</vt:lpstr>
      <vt:lpstr>College Prep in Middle School???</vt:lpstr>
      <vt:lpstr>California college admissions (2025)</vt:lpstr>
      <vt:lpstr>Enrollment For 2025 - 2026</vt:lpstr>
      <vt:lpstr>PowerPoint Presentation</vt:lpstr>
      <vt:lpstr>Enrollment For 2025 - 2026</vt:lpstr>
      <vt:lpstr>PowerPoint Presentation</vt:lpstr>
      <vt:lpstr>Enrollment For 2025 - 2026</vt:lpstr>
      <vt:lpstr>Get Ready to Earn Your Stripes!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CPMS!</dc:title>
  <dc:creator>Chris</dc:creator>
  <cp:lastModifiedBy>Admin</cp:lastModifiedBy>
  <cp:revision>616</cp:revision>
  <cp:lastPrinted>2024-02-21T21:14:08Z</cp:lastPrinted>
  <dcterms:created xsi:type="dcterms:W3CDTF">2010-04-04T21:18:27Z</dcterms:created>
  <dcterms:modified xsi:type="dcterms:W3CDTF">2025-02-20T01:08:54Z</dcterms:modified>
</cp:coreProperties>
</file>